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86" r:id="rId5"/>
    <p:sldId id="267" r:id="rId6"/>
    <p:sldId id="264" r:id="rId7"/>
    <p:sldId id="266" r:id="rId8"/>
    <p:sldId id="268" r:id="rId9"/>
    <p:sldId id="269" r:id="rId10"/>
    <p:sldId id="271" r:id="rId11"/>
    <p:sldId id="270" r:id="rId12"/>
    <p:sldId id="265" r:id="rId13"/>
    <p:sldId id="277" r:id="rId14"/>
    <p:sldId id="276" r:id="rId15"/>
    <p:sldId id="278" r:id="rId16"/>
    <p:sldId id="275" r:id="rId17"/>
    <p:sldId id="274" r:id="rId18"/>
    <p:sldId id="273" r:id="rId19"/>
    <p:sldId id="287" r:id="rId20"/>
    <p:sldId id="279" r:id="rId21"/>
    <p:sldId id="282" r:id="rId22"/>
    <p:sldId id="27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E2EEE-13CC-4CC1-85E3-1F550E79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EB96DF-8B15-407D-961C-C3DEB704F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405CA-24BA-499D-8141-96A16EA36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FFBE4-38C9-468A-AFB7-88AAEBE16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CA59E-C81B-4E4C-96D7-F2AE58B15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2397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60716-A566-4760-AD13-8D90DE9C2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856C22-A74C-4A65-B448-1DE053D6D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1E142-D72B-4301-BE85-A52AB7851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F3461-AB14-461E-B9DD-903E1E23D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85864-4BB0-4079-A1DD-8D112140D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1440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7DA7DA-08ED-46A2-8369-921A7CCDE5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E0FAE0-0F53-4873-9593-601763BC01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630A9-43B4-4174-9227-2A41C8336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D64CD-F6E6-46E0-B57F-F46C8FBF0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53A22-40BF-42EE-94F7-E3F40B060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056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6AE1-0B4D-4CB3-AC48-9B46BB0E0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0D882-8751-4FBA-B358-F8FE995FA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386B7-2980-4536-912F-A5DF6FE90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A78B6-EA10-4961-84FE-0851F358A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67E10-8EE1-4666-8829-5858D571F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0193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51B96-212E-40AF-B09F-4C73A6FC5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834D5-C9D4-4A95-BB2B-187314647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DDF94-5D20-46A5-AC16-D702DF723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0684B-2BD7-4B88-94C7-98C49ADE2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5751BD-56E0-43B5-91AF-9693AB1ED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16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B8838-E77B-437E-B49A-20D9C3F09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F4DA6-EC19-40F4-A2CA-F7BE42D1B3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974058-BABA-4757-BCAA-8AF3BD8A0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521DA-C3C6-4E7A-8BED-1082AF14B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4D21A-9C69-4BD8-9AE2-5E3615972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59634-F8B2-4E18-9F40-75C717419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2077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3AE0-E98C-4C52-A23C-A616AB5E7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3D9EE-0510-4472-9ED3-0F0F9D92B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779CD-82A1-4AB1-95D8-9390F6BD35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37162A-CD72-46B9-B102-376F8FC9FF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B50A48-A792-4AFA-B0AE-EA4415D2DD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E1E036-2642-4323-945F-2F8B2CC75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9491B5-10F8-40B4-85E9-D90FB81CC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94842A-E43B-45CF-BF13-2585F2C0F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003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3CB29-28F5-46E4-B15E-17AFAFDB6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90AF76-BA28-466E-8870-5B83C3A26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442455-BEE6-4219-85CA-EBE41FB0C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5C85F7-1DF0-4982-9C46-2CD819CC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2002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5B26F3-BF4D-455C-85F4-0F4A6EDB3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A95038-1633-4754-91F1-A515424BE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4ECADE-067E-41CC-A63E-ED696281C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2475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3D2A-2E2C-45DF-B027-D727B7315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8208-3B00-48DB-8027-3E7F91D1B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DED8B1-9401-45E3-8EC7-7171A8803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9A144-D14F-4F5B-8562-C0E17AAC9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4D93DE-6A8C-4CC9-8476-31238C199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5A544D-5206-44A6-8636-30D650E34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0154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48313-31F0-440A-8187-054F8A043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C75F95-8326-448F-9250-5265D346F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DC88D-1E00-45AA-90FE-72BE91DA3C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92914-1A38-48BC-B5C7-6CC54D1EE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48DE1D-62FD-4DDC-A69E-0DC243B75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311F7-3495-43E1-A42A-9C9A96D86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85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5C20AC-F1A1-47AB-8B1C-F798BDEDC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80DD06-7516-4F0D-8BDD-79E28779B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5CC5E-B5F5-4CCE-A1D2-58862D130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07390-07B1-40B4-BD8A-7A9CC11F0803}" type="datetimeFigureOut">
              <a:rPr lang="en-GB" smtClean="0"/>
              <a:t>31/07/2021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391F9-BBD0-4806-BE32-662EC11B85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5585B-3151-4E67-80E0-4048A61A1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1A0A2-BC30-4B0A-81DD-3DDA7DF17B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077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618EA-C434-4251-BE83-50146787C3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25147"/>
            <a:ext cx="9144000" cy="1084815"/>
          </a:xfrm>
        </p:spPr>
        <p:txBody>
          <a:bodyPr/>
          <a:lstStyle/>
          <a:p>
            <a:r>
              <a:rPr lang="en-US" b="1" dirty="0"/>
              <a:t>Customer Churn Prediction</a:t>
            </a:r>
            <a:endParaRPr lang="en-GB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2C186C-3C1C-4F75-8D1D-A1F2E60D2A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84815"/>
          </a:xfrm>
        </p:spPr>
        <p:txBody>
          <a:bodyPr/>
          <a:lstStyle/>
          <a:p>
            <a:r>
              <a:rPr lang="en-US" dirty="0"/>
              <a:t>Anne </a:t>
            </a:r>
            <a:r>
              <a:rPr lang="en-US" dirty="0" err="1"/>
              <a:t>Wambua</a:t>
            </a:r>
            <a:r>
              <a:rPr lang="en-US" dirty="0"/>
              <a:t> </a:t>
            </a:r>
            <a:r>
              <a:rPr lang="en-US" dirty="0" err="1"/>
              <a:t>Ireri</a:t>
            </a:r>
            <a:endParaRPr lang="en-US" dirty="0"/>
          </a:p>
          <a:p>
            <a:r>
              <a:rPr lang="en-US" dirty="0"/>
              <a:t>Walter Nathaniel Owando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6282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8181734" y="850702"/>
            <a:ext cx="38114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Total International calls per state</a:t>
            </a:r>
            <a:endParaRPr lang="en-GB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D4E8C6-3FBE-4629-9B82-4766BF3E48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54095"/>
            <a:ext cx="8139684" cy="651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459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8181734" y="519648"/>
            <a:ext cx="38909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The correlation of our features fall between 0 to 0.1. This means that our data has a weak correlation</a:t>
            </a:r>
            <a:endParaRPr lang="en-GB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1C945B-FF75-4463-9A75-535301F40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22" y="519648"/>
            <a:ext cx="7744412" cy="548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507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3AD832F-ACBE-4509-8F6A-77C2B7CE875B}"/>
              </a:ext>
            </a:extLst>
          </p:cNvPr>
          <p:cNvSpPr txBox="1"/>
          <p:nvPr/>
        </p:nvSpPr>
        <p:spPr>
          <a:xfrm>
            <a:off x="2557670" y="2849217"/>
            <a:ext cx="7076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Pair-plot with churn as hue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1565726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EC4026-F5D4-4625-BC45-D12D978E7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35" y="0"/>
            <a:ext cx="118341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42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C4B657-C03E-40B9-B59D-C6268755D52E}"/>
              </a:ext>
            </a:extLst>
          </p:cNvPr>
          <p:cNvSpPr txBox="1"/>
          <p:nvPr/>
        </p:nvSpPr>
        <p:spPr>
          <a:xfrm>
            <a:off x="1524000" y="2464905"/>
            <a:ext cx="94620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Summary of the Means and Medians of our data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1210329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C9947C-A7A5-4517-AB2E-1EC6F5F30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74" y="0"/>
            <a:ext cx="119402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26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742122" y="1997839"/>
            <a:ext cx="111450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From descriptive statistic, we noticed that almost all the means and medians of features were equal.</a:t>
            </a:r>
          </a:p>
          <a:p>
            <a:endParaRPr lang="en-US" sz="3600" dirty="0"/>
          </a:p>
          <a:p>
            <a:r>
              <a:rPr lang="en-US" sz="3600" dirty="0"/>
              <a:t>This gave the impression that our data follows a gaussian distribution and that it is symmetrical. 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893074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1298713" y="1789694"/>
            <a:ext cx="98861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Feature Engineering</a:t>
            </a:r>
            <a:r>
              <a:rPr lang="en-US" sz="3600" dirty="0"/>
              <a:t>:</a:t>
            </a:r>
          </a:p>
          <a:p>
            <a:endParaRPr lang="en-US" sz="3600" dirty="0"/>
          </a:p>
          <a:p>
            <a:pPr marL="914400" indent="-914400">
              <a:buAutoNum type="arabicPeriod"/>
            </a:pPr>
            <a:r>
              <a:rPr lang="en-US" sz="3600" b="1" dirty="0"/>
              <a:t>Label encoding </a:t>
            </a:r>
            <a:r>
              <a:rPr lang="en-US" sz="3600" dirty="0"/>
              <a:t>– Done of categorical features</a:t>
            </a:r>
          </a:p>
          <a:p>
            <a:pPr marL="914400" indent="-914400">
              <a:buAutoNum type="arabicPeriod"/>
            </a:pPr>
            <a:r>
              <a:rPr lang="en-US" sz="3600" b="1" dirty="0"/>
              <a:t>Normalizing data </a:t>
            </a:r>
            <a:r>
              <a:rPr lang="en-US" sz="3600" dirty="0"/>
              <a:t>– where standard scaler was applied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551047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1152939" y="1046921"/>
            <a:ext cx="98861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Models Used</a:t>
            </a:r>
          </a:p>
          <a:p>
            <a:pPr marL="914400" indent="-914400">
              <a:buAutoNum type="arabicPeriod"/>
            </a:pPr>
            <a:r>
              <a:rPr lang="en-US" sz="3600" dirty="0"/>
              <a:t>MLP Classifier</a:t>
            </a:r>
          </a:p>
          <a:p>
            <a:pPr marL="914400" indent="-914400">
              <a:buAutoNum type="arabicPeriod"/>
            </a:pPr>
            <a:r>
              <a:rPr lang="en-US" sz="3600" dirty="0"/>
              <a:t>Random Forest Classifier</a:t>
            </a:r>
          </a:p>
          <a:p>
            <a:pPr marL="914400" indent="-914400">
              <a:buAutoNum type="arabicPeriod"/>
            </a:pPr>
            <a:r>
              <a:rPr lang="en-US" sz="3600" dirty="0"/>
              <a:t>Gaussian NB (Naïve Bayes)</a:t>
            </a:r>
          </a:p>
          <a:p>
            <a:pPr marL="914400" indent="-914400">
              <a:buAutoNum type="arabicPeriod"/>
            </a:pPr>
            <a:r>
              <a:rPr lang="en-US" sz="3600" dirty="0"/>
              <a:t>Support Vector Machine</a:t>
            </a:r>
          </a:p>
          <a:p>
            <a:pPr marL="914400" indent="-914400">
              <a:buAutoNum type="arabicPeriod"/>
            </a:pPr>
            <a:r>
              <a:rPr lang="en-US" sz="3600" dirty="0" err="1"/>
              <a:t>XGBClassifier</a:t>
            </a:r>
            <a:endParaRPr lang="en-US" sz="3600" dirty="0"/>
          </a:p>
          <a:p>
            <a:pPr marL="914400" indent="-914400">
              <a:buAutoNum type="arabicPeriod"/>
            </a:pPr>
            <a:r>
              <a:rPr lang="en-US" sz="3600" dirty="0" err="1"/>
              <a:t>XGBRFClassifier</a:t>
            </a:r>
            <a:endParaRPr lang="en-US" sz="3600" dirty="0"/>
          </a:p>
          <a:p>
            <a:pPr marL="914400" indent="-914400">
              <a:buAutoNum type="arabicPeriod"/>
            </a:pPr>
            <a:r>
              <a:rPr lang="en-US" sz="3600" dirty="0" err="1"/>
              <a:t>GaussianProcessClassifier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589272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3313043" y="1674674"/>
            <a:ext cx="55659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Metrics Used</a:t>
            </a:r>
          </a:p>
          <a:p>
            <a:pPr marL="914400" indent="-914400">
              <a:buAutoNum type="arabicPeriod"/>
            </a:pPr>
            <a:r>
              <a:rPr lang="en-US" sz="3600" dirty="0"/>
              <a:t>Accuracy</a:t>
            </a:r>
          </a:p>
          <a:p>
            <a:pPr marL="914400" indent="-914400">
              <a:buAutoNum type="arabicPeriod"/>
            </a:pPr>
            <a:r>
              <a:rPr lang="en-US" sz="3600" dirty="0"/>
              <a:t>Confusion Matrix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767391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1152939" y="1443841"/>
            <a:ext cx="988612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			</a:t>
            </a:r>
            <a:r>
              <a:rPr lang="en-US" sz="3600" b="1" dirty="0"/>
              <a:t>INTRODUCTION</a:t>
            </a:r>
          </a:p>
          <a:p>
            <a:endParaRPr lang="en-US" sz="3600" dirty="0"/>
          </a:p>
          <a:p>
            <a:r>
              <a:rPr lang="en-US" sz="3600" dirty="0"/>
              <a:t>A Telco company wanted to find out the rate at which they are experiencing Customer Attrition.</a:t>
            </a:r>
          </a:p>
          <a:p>
            <a:endParaRPr lang="en-US" sz="3600" dirty="0"/>
          </a:p>
          <a:p>
            <a:r>
              <a:rPr lang="en-US" sz="3600" dirty="0"/>
              <a:t>So they organization shared its data across different states.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588668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477079" y="411468"/>
            <a:ext cx="40949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MLP Classifier</a:t>
            </a:r>
          </a:p>
          <a:p>
            <a:r>
              <a:rPr lang="en-US" sz="3600" dirty="0"/>
              <a:t>Accuracy = 90.47%</a:t>
            </a:r>
          </a:p>
          <a:p>
            <a:r>
              <a:rPr lang="en-US" sz="3600" dirty="0"/>
              <a:t>Precision = 91%</a:t>
            </a:r>
          </a:p>
          <a:p>
            <a:r>
              <a:rPr lang="en-US" sz="3600" dirty="0"/>
              <a:t>Recall = 98%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57B1E9-B041-4928-8A03-8BD4A3A94C61}"/>
              </a:ext>
            </a:extLst>
          </p:cNvPr>
          <p:cNvSpPr txBox="1"/>
          <p:nvPr/>
        </p:nvSpPr>
        <p:spPr>
          <a:xfrm>
            <a:off x="477079" y="3578738"/>
            <a:ext cx="48767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Random Forest Classifier </a:t>
            </a:r>
          </a:p>
          <a:p>
            <a:r>
              <a:rPr lang="en-US" sz="3600" dirty="0"/>
              <a:t>Accuracy = 95.18%</a:t>
            </a:r>
          </a:p>
          <a:p>
            <a:r>
              <a:rPr lang="en-US" sz="3600" dirty="0"/>
              <a:t>Precision = 95%</a:t>
            </a:r>
          </a:p>
          <a:p>
            <a:r>
              <a:rPr lang="en-US" sz="3600" dirty="0"/>
              <a:t>Recall =100%</a:t>
            </a:r>
            <a:endParaRPr lang="en-GB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4DA963-B64C-4433-BD4B-A3FF8722F561}"/>
              </a:ext>
            </a:extLst>
          </p:cNvPr>
          <p:cNvSpPr txBox="1"/>
          <p:nvPr/>
        </p:nvSpPr>
        <p:spPr>
          <a:xfrm>
            <a:off x="6096000" y="543990"/>
            <a:ext cx="52611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Gaussian NB (Naïve Bayes)</a:t>
            </a:r>
          </a:p>
          <a:p>
            <a:r>
              <a:rPr lang="en-US" sz="3600" dirty="0"/>
              <a:t>Accuracy = 95.29%</a:t>
            </a:r>
          </a:p>
          <a:p>
            <a:r>
              <a:rPr lang="en-US" sz="3600" dirty="0"/>
              <a:t>Precision = 92%</a:t>
            </a:r>
          </a:p>
          <a:p>
            <a:r>
              <a:rPr lang="en-US" sz="3600" dirty="0"/>
              <a:t>Recall = 63%</a:t>
            </a:r>
            <a:endParaRPr lang="en-GB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A7F5D3-D73C-4748-98A5-9AB9C913396A}"/>
              </a:ext>
            </a:extLst>
          </p:cNvPr>
          <p:cNvSpPr txBox="1"/>
          <p:nvPr/>
        </p:nvSpPr>
        <p:spPr>
          <a:xfrm>
            <a:off x="6301408" y="3784363"/>
            <a:ext cx="48502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Support Vector Classifier </a:t>
            </a:r>
          </a:p>
          <a:p>
            <a:r>
              <a:rPr lang="en-US" sz="3600" dirty="0"/>
              <a:t>Accuracy = 88.12%</a:t>
            </a:r>
          </a:p>
          <a:p>
            <a:r>
              <a:rPr lang="en-US" sz="3600" dirty="0"/>
              <a:t>Precision = 87%</a:t>
            </a:r>
          </a:p>
          <a:p>
            <a:r>
              <a:rPr lang="en-US" sz="3600" dirty="0"/>
              <a:t>Recall = 100%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186414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430696" y="3465877"/>
            <a:ext cx="37304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XGBClassifier</a:t>
            </a:r>
            <a:r>
              <a:rPr lang="en-US" sz="3600" dirty="0"/>
              <a:t> </a:t>
            </a:r>
          </a:p>
          <a:p>
            <a:r>
              <a:rPr lang="en-US" sz="3600" dirty="0"/>
              <a:t>Accuracy = 96.70%</a:t>
            </a:r>
          </a:p>
          <a:p>
            <a:r>
              <a:rPr lang="en-US" sz="3600" dirty="0"/>
              <a:t>Precision = 96%</a:t>
            </a:r>
          </a:p>
          <a:p>
            <a:r>
              <a:rPr lang="en-US" sz="3600" dirty="0"/>
              <a:t>Recall = 100%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336F04-AA27-4727-AAA9-71A5BEBA99CD}"/>
              </a:ext>
            </a:extLst>
          </p:cNvPr>
          <p:cNvSpPr txBox="1"/>
          <p:nvPr/>
        </p:nvSpPr>
        <p:spPr>
          <a:xfrm>
            <a:off x="430696" y="378338"/>
            <a:ext cx="37304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XGBRFClassifier</a:t>
            </a:r>
            <a:r>
              <a:rPr lang="en-US" sz="3600" b="1" dirty="0"/>
              <a:t> </a:t>
            </a:r>
          </a:p>
          <a:p>
            <a:r>
              <a:rPr lang="en-US" sz="3600" dirty="0"/>
              <a:t>Accuracy = 91.41%</a:t>
            </a:r>
          </a:p>
          <a:p>
            <a:r>
              <a:rPr lang="en-US" sz="3600" dirty="0"/>
              <a:t>Precision = 92%</a:t>
            </a:r>
          </a:p>
          <a:p>
            <a:r>
              <a:rPr lang="en-US" sz="3600" dirty="0"/>
              <a:t>Recall = 99%</a:t>
            </a:r>
            <a:endParaRPr lang="en-GB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464B09-003F-4524-893D-E9F7CC9C1F40}"/>
              </a:ext>
            </a:extLst>
          </p:cNvPr>
          <p:cNvSpPr txBox="1"/>
          <p:nvPr/>
        </p:nvSpPr>
        <p:spPr>
          <a:xfrm>
            <a:off x="6096000" y="378338"/>
            <a:ext cx="54333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Gaussian Process Classifier</a:t>
            </a:r>
          </a:p>
          <a:p>
            <a:r>
              <a:rPr lang="en-US" sz="3600" dirty="0"/>
              <a:t>Accuracy = 83.88%</a:t>
            </a:r>
          </a:p>
          <a:p>
            <a:r>
              <a:rPr lang="en-US" sz="3600" dirty="0"/>
              <a:t>Precision = 88%</a:t>
            </a:r>
          </a:p>
          <a:p>
            <a:r>
              <a:rPr lang="en-US" sz="3600" dirty="0"/>
              <a:t>Recall = 92%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76432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1245704" y="566678"/>
            <a:ext cx="98861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Conclusions</a:t>
            </a:r>
          </a:p>
          <a:p>
            <a:r>
              <a:rPr lang="en-US" sz="3600" dirty="0" err="1"/>
              <a:t>XGBoostClassifier</a:t>
            </a:r>
            <a:r>
              <a:rPr lang="en-US" sz="3600" dirty="0"/>
              <a:t> is the best model since it has a recall of 100% and an accuracy of 96.7% on test data.</a:t>
            </a:r>
          </a:p>
          <a:p>
            <a:endParaRPr lang="en-US" sz="3600" dirty="0"/>
          </a:p>
          <a:p>
            <a:r>
              <a:rPr lang="en-US" sz="3600" dirty="0"/>
              <a:t>Recommendations</a:t>
            </a:r>
          </a:p>
          <a:p>
            <a:pPr marL="914400" indent="-914400">
              <a:buAutoNum type="arabicPeriod"/>
            </a:pPr>
            <a:r>
              <a:rPr lang="en-US" sz="3600" dirty="0"/>
              <a:t>More historical data</a:t>
            </a:r>
          </a:p>
          <a:p>
            <a:pPr marL="914400" indent="-914400">
              <a:buAutoNum type="arabicPeriod"/>
            </a:pPr>
            <a:r>
              <a:rPr lang="en-US" sz="3600" dirty="0"/>
              <a:t>Add more feature data </a:t>
            </a:r>
            <a:r>
              <a:rPr lang="en-US" sz="3600" dirty="0" err="1"/>
              <a:t>e.g</a:t>
            </a:r>
            <a:r>
              <a:rPr lang="en-US" sz="3600" dirty="0"/>
              <a:t> Demographic Data</a:t>
            </a:r>
          </a:p>
        </p:txBody>
      </p:sp>
    </p:spTree>
    <p:extLst>
      <p:ext uri="{BB962C8B-B14F-4D97-AF65-F5344CB8AC3E}">
        <p14:creationId xmlns:p14="http://schemas.microsoft.com/office/powerpoint/2010/main" val="3030955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1311966" y="2284274"/>
            <a:ext cx="98861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The main objective of this study was to develop a predictive model that predicts whether a customer will churn or not.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351967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1152939" y="874643"/>
            <a:ext cx="988612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Data Quality Framework</a:t>
            </a:r>
            <a:r>
              <a:rPr lang="en-US" sz="3600" dirty="0"/>
              <a:t>:</a:t>
            </a:r>
          </a:p>
          <a:p>
            <a:endParaRPr lang="en-US" sz="3600" dirty="0"/>
          </a:p>
          <a:p>
            <a:r>
              <a:rPr lang="en-US" sz="3600" b="1" dirty="0"/>
              <a:t>Accuracy</a:t>
            </a:r>
            <a:r>
              <a:rPr lang="en-US" sz="3600" dirty="0"/>
              <a:t> – the closeness between a value to its correct representation of the real-life phenomenon.</a:t>
            </a:r>
          </a:p>
          <a:p>
            <a:endParaRPr lang="en-US" sz="3600" dirty="0"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en-US" sz="3600" b="1" dirty="0"/>
              <a:t>Consistency</a:t>
            </a:r>
            <a:r>
              <a:rPr lang="en-US" sz="3600" dirty="0"/>
              <a:t> - the level of compliance for integrity constraints between two or more columns from the same or different table</a:t>
            </a:r>
          </a:p>
          <a:p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43894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1152939" y="889843"/>
            <a:ext cx="988612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Timeliness</a:t>
            </a:r>
            <a:r>
              <a:rPr lang="en-US" sz="3600" dirty="0"/>
              <a:t> - freshness of the data for a specific application</a:t>
            </a:r>
          </a:p>
          <a:p>
            <a:endParaRPr lang="en-US" sz="3600" dirty="0"/>
          </a:p>
          <a:p>
            <a:r>
              <a:rPr lang="en-US" sz="3600" b="1" dirty="0"/>
              <a:t>Completeness</a:t>
            </a:r>
            <a:r>
              <a:rPr lang="en-US" sz="3600" dirty="0"/>
              <a:t> – The extent to which data are of sufficient breadth, depth, and scope for the task at hand is evaluated</a:t>
            </a:r>
          </a:p>
          <a:p>
            <a:endParaRPr lang="en-US" sz="3600" dirty="0"/>
          </a:p>
          <a:p>
            <a:r>
              <a:rPr lang="en-US" sz="3600" b="1" dirty="0"/>
              <a:t>Unique</a:t>
            </a:r>
            <a:r>
              <a:rPr lang="en-US" sz="3600" dirty="0"/>
              <a:t> – This dimension captures the number of duplicated records. </a:t>
            </a:r>
          </a:p>
        </p:txBody>
      </p:sp>
    </p:spTree>
    <p:extLst>
      <p:ext uri="{BB962C8B-B14F-4D97-AF65-F5344CB8AC3E}">
        <p14:creationId xmlns:p14="http://schemas.microsoft.com/office/powerpoint/2010/main" val="3896542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1364976" y="1867479"/>
            <a:ext cx="98861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Exploratory Data Analysis</a:t>
            </a:r>
          </a:p>
          <a:p>
            <a:endParaRPr lang="en-US" sz="3600" dirty="0"/>
          </a:p>
          <a:p>
            <a:r>
              <a:rPr lang="en-US" sz="3600" dirty="0"/>
              <a:t>We had 4,250 entries and 20 features on the training data and 750 entries and 20 features on our validation data.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595966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8181734" y="850702"/>
            <a:ext cx="3771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Total day calls per state</a:t>
            </a:r>
            <a:endParaRPr lang="en-GB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AACAD0-6323-4077-A0AC-20032EDC67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8" y="291547"/>
            <a:ext cx="7943196" cy="621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255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8181734" y="850702"/>
            <a:ext cx="38379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Total evening calls per state</a:t>
            </a:r>
            <a:endParaRPr lang="en-GB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EBAD50-D46E-4342-B34B-2804303AA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60" y="284318"/>
            <a:ext cx="7778123" cy="622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17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62472-56EB-40D1-A7D2-9A2CC6141D57}"/>
              </a:ext>
            </a:extLst>
          </p:cNvPr>
          <p:cNvSpPr txBox="1"/>
          <p:nvPr/>
        </p:nvSpPr>
        <p:spPr>
          <a:xfrm>
            <a:off x="8181734" y="850702"/>
            <a:ext cx="3784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Total night calls per state</a:t>
            </a:r>
            <a:endParaRPr lang="en-GB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AFB78-81B2-479F-8F0F-0F7977BFA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6" y="380999"/>
            <a:ext cx="7824581" cy="609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2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2038</TotalTime>
  <Words>443</Words>
  <Application>Microsoft Office PowerPoint</Application>
  <PresentationFormat>Widescreen</PresentationFormat>
  <Paragraphs>82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Customer Churn Prediction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Churn Prediction</dc:title>
  <dc:creator>Walter Owando</dc:creator>
  <cp:lastModifiedBy>Walter Owando</cp:lastModifiedBy>
  <cp:revision>17</cp:revision>
  <dcterms:created xsi:type="dcterms:W3CDTF">2021-07-28T13:14:01Z</dcterms:created>
  <dcterms:modified xsi:type="dcterms:W3CDTF">2021-07-31T06:52:32Z</dcterms:modified>
</cp:coreProperties>
</file>

<file path=docProps/thumbnail.jpeg>
</file>